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315" r:id="rId2"/>
    <p:sldId id="316" r:id="rId3"/>
    <p:sldId id="334" r:id="rId4"/>
    <p:sldId id="391" r:id="rId5"/>
    <p:sldId id="324" r:id="rId6"/>
    <p:sldId id="393" r:id="rId7"/>
    <p:sldId id="397" r:id="rId8"/>
    <p:sldId id="398" r:id="rId9"/>
    <p:sldId id="399" r:id="rId10"/>
    <p:sldId id="270" r:id="rId11"/>
    <p:sldId id="339" r:id="rId12"/>
    <p:sldId id="275" r:id="rId13"/>
    <p:sldId id="274" r:id="rId14"/>
  </p:sldIdLst>
  <p:sldSz cx="9144000" cy="6858000" type="screen4x3"/>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843"/>
    <a:srgbClr val="3F3937"/>
    <a:srgbClr val="2B5A81"/>
    <a:srgbClr val="7C2A96"/>
    <a:srgbClr val="5F4977"/>
    <a:srgbClr val="824E14"/>
    <a:srgbClr val="B5330B"/>
    <a:srgbClr val="CC3300"/>
    <a:srgbClr val="583789"/>
    <a:srgbClr val="41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314" autoAdjust="0"/>
  </p:normalViewPr>
  <p:slideViewPr>
    <p:cSldViewPr>
      <p:cViewPr varScale="1">
        <p:scale>
          <a:sx n="116" d="100"/>
          <a:sy n="116" d="100"/>
        </p:scale>
        <p:origin x="-1494" y="-108"/>
      </p:cViewPr>
      <p:guideLst>
        <p:guide orient="horz" pos="2160"/>
        <p:guide pos="2880"/>
      </p:guideLst>
    </p:cSldViewPr>
  </p:slideViewPr>
  <p:outlineViewPr>
    <p:cViewPr>
      <p:scale>
        <a:sx n="33" d="100"/>
        <a:sy n="33" d="100"/>
      </p:scale>
      <p:origin x="0" y="269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968000E-7560-443B-99BB-B7EBC3EB0D14}" type="datetimeFigureOut">
              <a:rPr lang="pl-PL" smtClean="0"/>
              <a:pPr/>
              <a:t>2014-03-21</a:t>
            </a:fld>
            <a:endParaRPr lang="pl-PL"/>
          </a:p>
        </p:txBody>
      </p:sp>
      <p:sp>
        <p:nvSpPr>
          <p:cNvPr id="4" name="Symbol zastępczy obrazu slajd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0B707DE-17FF-4846-B13F-48C953F49969}" type="slidenum">
              <a:rPr lang="pl-PL" smtClean="0"/>
              <a:pPr/>
              <a:t>‹#›</a:t>
            </a:fld>
            <a:endParaRPr lang="pl-PL"/>
          </a:p>
        </p:txBody>
      </p:sp>
    </p:spTree>
    <p:extLst>
      <p:ext uri="{BB962C8B-B14F-4D97-AF65-F5344CB8AC3E}">
        <p14:creationId xmlns:p14="http://schemas.microsoft.com/office/powerpoint/2010/main" val="85100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pl-PL" smtClean="0"/>
              <a:t>Kliknij, aby edytować styl</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E764724-8199-475F-8B7F-0CF97E2575FD}" type="slidenum">
              <a:rPr lang="pl-PL" smtClean="0"/>
              <a:pPr/>
              <a:t>‹#›</a:t>
            </a:fld>
            <a:endParaRPr lang="pl-PL"/>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l-PL" smtClean="0"/>
              <a:t>Kliknij, aby edytować styl</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10" name="Slide Number Placeholder 9"/>
          <p:cNvSpPr>
            <a:spLocks noGrp="1"/>
          </p:cNvSpPr>
          <p:nvPr>
            <p:ph type="sldNum" sz="quarter" idx="11"/>
          </p:nvPr>
        </p:nvSpPr>
        <p:spPr/>
        <p:txBody>
          <a:bodyPr/>
          <a:lstStyle/>
          <a:p>
            <a:fld id="{9E764724-8199-475F-8B7F-0CF97E2575FD}" type="slidenum">
              <a:rPr lang="pl-PL" smtClean="0"/>
              <a:pPr/>
              <a:t>‹#›</a:t>
            </a:fld>
            <a:endParaRPr lang="pl-PL"/>
          </a:p>
        </p:txBody>
      </p:sp>
      <p:sp>
        <p:nvSpPr>
          <p:cNvPr id="12" name="Footer Placeholder 11"/>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l-PL" smtClean="0"/>
              <a:t>Kliknij, aby edytować styl</a:t>
            </a:r>
            <a:endParaRPr lang="en-US" dirty="0"/>
          </a:p>
        </p:txBody>
      </p:sp>
      <p:sp>
        <p:nvSpPr>
          <p:cNvPr id="19" name="Date Placeholder 18"/>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20" name="Slide Number Placeholder 19"/>
          <p:cNvSpPr>
            <a:spLocks noGrp="1"/>
          </p:cNvSpPr>
          <p:nvPr>
            <p:ph type="sldNum" sz="quarter" idx="11"/>
          </p:nvPr>
        </p:nvSpPr>
        <p:spPr/>
        <p:txBody>
          <a:bodyPr/>
          <a:lstStyle/>
          <a:p>
            <a:fld id="{9E764724-8199-475F-8B7F-0CF97E2575FD}" type="slidenum">
              <a:rPr lang="pl-PL" smtClean="0"/>
              <a:pPr/>
              <a:t>‹#›</a:t>
            </a:fld>
            <a:endParaRPr lang="pl-PL"/>
          </a:p>
        </p:txBody>
      </p:sp>
      <p:sp>
        <p:nvSpPr>
          <p:cNvPr id="21" name="Footer Placeholder 20"/>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764724-8199-475F-8B7F-0CF97E2575FD}" type="slidenum">
              <a:rPr lang="pl-PL" smtClean="0"/>
              <a:pPr/>
              <a:t>‹#›</a:t>
            </a:fld>
            <a:endParaRPr lang="pl-PL"/>
          </a:p>
        </p:txBody>
      </p:sp>
      <p:sp>
        <p:nvSpPr>
          <p:cNvPr id="9" name="Content Placeholder 8"/>
          <p:cNvSpPr>
            <a:spLocks noGrp="1"/>
          </p:cNvSpPr>
          <p:nvPr>
            <p:ph sz="quarter" idx="13"/>
          </p:nvPr>
        </p:nvSpPr>
        <p:spPr>
          <a:xfrm>
            <a:off x="1216152" y="841248"/>
            <a:ext cx="3730752" cy="4389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E764724-8199-475F-8B7F-0CF97E2575FD}" type="slidenum">
              <a:rPr lang="pl-PL" smtClean="0"/>
              <a:pPr/>
              <a:t>‹#›</a:t>
            </a:fld>
            <a:endParaRPr lang="pl-PL"/>
          </a:p>
        </p:txBody>
      </p:sp>
      <p:sp>
        <p:nvSpPr>
          <p:cNvPr id="11" name="Content Placeholder 10"/>
          <p:cNvSpPr>
            <a:spLocks noGrp="1"/>
          </p:cNvSpPr>
          <p:nvPr>
            <p:ph sz="quarter" idx="13"/>
          </p:nvPr>
        </p:nvSpPr>
        <p:spPr>
          <a:xfrm>
            <a:off x="1216152" y="1380744"/>
            <a:ext cx="3730752" cy="38404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6" name="Slide Number Placeholder 5"/>
          <p:cNvSpPr>
            <a:spLocks noGrp="1"/>
          </p:cNvSpPr>
          <p:nvPr>
            <p:ph type="sldNum" sz="quarter" idx="11"/>
          </p:nvPr>
        </p:nvSpPr>
        <p:spPr/>
        <p:txBody>
          <a:bodyPr/>
          <a:lstStyle/>
          <a:p>
            <a:fld id="{9E764724-8199-475F-8B7F-0CF97E2575FD}" type="slidenum">
              <a:rPr lang="pl-PL" smtClean="0"/>
              <a:pPr/>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pl-PL" smtClean="0"/>
              <a:t>Kliknij, aby edytować styl</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Content Placeholder 13"/>
          <p:cNvSpPr>
            <a:spLocks noGrp="1"/>
          </p:cNvSpPr>
          <p:nvPr>
            <p:ph sz="quarter" idx="13"/>
          </p:nvPr>
        </p:nvSpPr>
        <p:spPr>
          <a:xfrm>
            <a:off x="914400" y="381000"/>
            <a:ext cx="4800600" cy="5943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9" name="Date Placeholder 8"/>
          <p:cNvSpPr>
            <a:spLocks noGrp="1"/>
          </p:cNvSpPr>
          <p:nvPr>
            <p:ph type="dt" sz="half" idx="14"/>
          </p:nvPr>
        </p:nvSpPr>
        <p:spPr/>
        <p:txBody>
          <a:bodyPr/>
          <a:lstStyle/>
          <a:p>
            <a:fld id="{8FDA6600-A297-4B22-BC78-11EAFA3BF544}" type="datetimeFigureOut">
              <a:rPr lang="pl-PL" smtClean="0"/>
              <a:pPr/>
              <a:t>2014-03-21</a:t>
            </a:fld>
            <a:endParaRPr lang="pl-PL"/>
          </a:p>
        </p:txBody>
      </p:sp>
      <p:sp>
        <p:nvSpPr>
          <p:cNvPr id="10" name="Slide Number Placeholder 9"/>
          <p:cNvSpPr>
            <a:spLocks noGrp="1"/>
          </p:cNvSpPr>
          <p:nvPr>
            <p:ph type="sldNum" sz="quarter" idx="15"/>
          </p:nvPr>
        </p:nvSpPr>
        <p:spPr/>
        <p:txBody>
          <a:bodyPr/>
          <a:lstStyle/>
          <a:p>
            <a:fld id="{9E764724-8199-475F-8B7F-0CF97E2575FD}" type="slidenum">
              <a:rPr lang="pl-PL" smtClean="0"/>
              <a:pPr/>
              <a:t>‹#›</a:t>
            </a:fld>
            <a:endParaRPr lang="pl-PL"/>
          </a:p>
        </p:txBody>
      </p:sp>
      <p:sp>
        <p:nvSpPr>
          <p:cNvPr id="13" name="Footer Placeholder 12"/>
          <p:cNvSpPr>
            <a:spLocks noGrp="1"/>
          </p:cNvSpPr>
          <p:nvPr>
            <p:ph type="ftr" sz="quarter" idx="16"/>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pl-PL" smtClean="0"/>
              <a:t>Kliknij, aby edytować styl</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FDA6600-A297-4B22-BC78-11EAFA3BF544}" type="datetimeFigureOut">
              <a:rPr lang="pl-PL" smtClean="0"/>
              <a:pPr/>
              <a:t>2014-03-21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pl-PL"/>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E764724-8199-475F-8B7F-0CF97E2575FD}" type="slidenum">
              <a:rPr lang="pl-PL" smtClean="0"/>
              <a:pPr/>
              <a:t>‹#›</a:t>
            </a:fld>
            <a:endParaRPr lang="pl-PL"/>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8FDA6600-A297-4B22-BC78-11EAFA3BF544}" type="datetimeFigureOut">
              <a:rPr lang="pl-PL" smtClean="0"/>
              <a:pPr/>
              <a:t>2014-03-21</a:t>
            </a:fld>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99592" y="2924944"/>
            <a:ext cx="7200800" cy="3647152"/>
          </a:xfrm>
          <a:prstGeom prst="rect">
            <a:avLst/>
          </a:prstGeom>
          <a:noFill/>
        </p:spPr>
        <p:txBody>
          <a:bodyPr wrap="square" rtlCol="0">
            <a:spAutoFit/>
          </a:bodyPr>
          <a:lstStyle/>
          <a:p>
            <a:pPr algn="just">
              <a:lnSpc>
                <a:spcPct val="150000"/>
              </a:lnSpc>
            </a:pPr>
            <a:r>
              <a:rPr lang="pl-PL" sz="2200" dirty="0">
                <a:latin typeface="Comic Sans MS" pitchFamily="66" charset="0"/>
              </a:rPr>
              <a:t>O ile dom rodzinny, biblioteka wspomagają rozwój czytelnictwa, o tyle </a:t>
            </a:r>
            <a:r>
              <a:rPr lang="pl-PL" sz="2200" dirty="0">
                <a:solidFill>
                  <a:srgbClr val="FF0000"/>
                </a:solidFill>
                <a:latin typeface="Comic Sans MS" pitchFamily="66" charset="0"/>
              </a:rPr>
              <a:t>szkoła jest tym miejscem, w którym decyduje się przyszłość słowa drukowanego</a:t>
            </a:r>
            <a:r>
              <a:rPr lang="pl-PL" sz="2200" dirty="0">
                <a:latin typeface="Comic Sans MS" pitchFamily="66" charset="0"/>
              </a:rPr>
              <a:t>. </a:t>
            </a:r>
            <a:endParaRPr lang="pl-PL" sz="2200" dirty="0" smtClean="0">
              <a:latin typeface="Comic Sans MS" pitchFamily="66" charset="0"/>
            </a:endParaRPr>
          </a:p>
          <a:p>
            <a:pPr algn="just">
              <a:lnSpc>
                <a:spcPct val="150000"/>
              </a:lnSpc>
            </a:pPr>
            <a:r>
              <a:rPr lang="pl-PL" sz="2200" dirty="0" smtClean="0">
                <a:latin typeface="Comic Sans MS" pitchFamily="66" charset="0"/>
              </a:rPr>
              <a:t>Szkoła </a:t>
            </a:r>
            <a:r>
              <a:rPr lang="pl-PL" sz="2200" dirty="0">
                <a:solidFill>
                  <a:srgbClr val="FF0000"/>
                </a:solidFill>
                <a:latin typeface="Comic Sans MS" pitchFamily="66" charset="0"/>
              </a:rPr>
              <a:t>musi wykształcić techniczną umiejętność czytania </a:t>
            </a:r>
            <a:r>
              <a:rPr lang="pl-PL" sz="2200" dirty="0">
                <a:latin typeface="Comic Sans MS" pitchFamily="66" charset="0"/>
              </a:rPr>
              <a:t>oraz </a:t>
            </a:r>
            <a:r>
              <a:rPr lang="pl-PL" sz="2200" dirty="0">
                <a:solidFill>
                  <a:srgbClr val="FF0000"/>
                </a:solidFill>
                <a:latin typeface="Comic Sans MS" pitchFamily="66" charset="0"/>
              </a:rPr>
              <a:t>przekazać uczniom teksty literackie</a:t>
            </a:r>
            <a:r>
              <a:rPr lang="pl-PL" sz="2200" dirty="0">
                <a:latin typeface="Comic Sans MS" pitchFamily="66" charset="0"/>
              </a:rPr>
              <a:t>, które tworzą kanon będący źródłem wiedzy o przeszłości i kulturze narodowej</a:t>
            </a:r>
            <a:r>
              <a:rPr lang="pl-PL" sz="2200" dirty="0" smtClean="0">
                <a:latin typeface="Comic Sans MS" pitchFamily="66" charset="0"/>
              </a:rPr>
              <a:t>.</a:t>
            </a:r>
            <a:endParaRPr lang="pl-PL" sz="2200"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449" y="232285"/>
            <a:ext cx="3823086" cy="26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456922" y="6381328"/>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968846"/>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467" y="5889471"/>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80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404664"/>
            <a:ext cx="7899648" cy="2664296"/>
          </a:xfrm>
        </p:spPr>
        <p:txBody>
          <a:bodyPr>
            <a:noAutofit/>
          </a:bodyPr>
          <a:lstStyle/>
          <a:p>
            <a:pPr marL="0" indent="0" algn="just">
              <a:buNone/>
            </a:pPr>
            <a:r>
              <a:rPr lang="pl-PL" sz="2000" b="1" dirty="0">
                <a:solidFill>
                  <a:srgbClr val="2B5A81"/>
                </a:solidFill>
                <a:latin typeface="Comic Sans MS" panose="030F0702030302020204" pitchFamily="66" charset="0"/>
              </a:rPr>
              <a:t>Tydzień Bibliotek 2014 pod hasłem „Czytanie łączy pokolenia” </a:t>
            </a:r>
          </a:p>
          <a:p>
            <a:pPr marL="0" indent="0" algn="just">
              <a:buNone/>
            </a:pPr>
            <a:r>
              <a:rPr lang="pl-PL" sz="2000" dirty="0">
                <a:solidFill>
                  <a:srgbClr val="2B5A81"/>
                </a:solidFill>
                <a:latin typeface="Comic Sans MS" panose="030F0702030302020204" pitchFamily="66" charset="0"/>
              </a:rPr>
              <a:t>Po raz jedenasty Stowarzyszenie Bibliotekarzy Polskich organizuje, w dniach </a:t>
            </a:r>
            <a:r>
              <a:rPr lang="pl-PL" sz="2000" b="1" dirty="0">
                <a:solidFill>
                  <a:srgbClr val="2B5A81"/>
                </a:solidFill>
                <a:latin typeface="Comic Sans MS" panose="030F0702030302020204" pitchFamily="66" charset="0"/>
              </a:rPr>
              <a:t>8-15 maja 2014 r</a:t>
            </a:r>
            <a:r>
              <a:rPr lang="pl-PL" sz="2000" dirty="0" smtClean="0">
                <a:solidFill>
                  <a:srgbClr val="2B5A81"/>
                </a:solidFill>
                <a:latin typeface="Comic Sans MS" panose="030F0702030302020204" pitchFamily="66" charset="0"/>
              </a:rPr>
              <a:t>.</a:t>
            </a:r>
          </a:p>
          <a:p>
            <a:pPr marL="0" indent="0" algn="just">
              <a:buNone/>
            </a:pPr>
            <a:r>
              <a:rPr lang="pl-PL" sz="2000" dirty="0" smtClean="0">
                <a:solidFill>
                  <a:srgbClr val="2B5A81"/>
                </a:solidFill>
                <a:latin typeface="Comic Sans MS" panose="030F0702030302020204" pitchFamily="66" charset="0"/>
              </a:rPr>
              <a:t>Tydzień </a:t>
            </a:r>
            <a:r>
              <a:rPr lang="pl-PL" sz="2000" dirty="0">
                <a:solidFill>
                  <a:srgbClr val="2B5A81"/>
                </a:solidFill>
                <a:latin typeface="Comic Sans MS" panose="030F0702030302020204" pitchFamily="66" charset="0"/>
              </a:rPr>
              <a:t>Bibliotek - </a:t>
            </a:r>
            <a:r>
              <a:rPr lang="pl-PL" sz="2000" b="1" dirty="0">
                <a:solidFill>
                  <a:srgbClr val="2B5A81"/>
                </a:solidFill>
                <a:latin typeface="Comic Sans MS" panose="030F0702030302020204" pitchFamily="66" charset="0"/>
              </a:rPr>
              <a:t>program promocji czytelnictwa i bibliotek</a:t>
            </a:r>
            <a:r>
              <a:rPr lang="pl-PL" sz="2000" dirty="0">
                <a:solidFill>
                  <a:srgbClr val="2B5A81"/>
                </a:solidFill>
                <a:latin typeface="Comic Sans MS" panose="030F0702030302020204" pitchFamily="66" charset="0"/>
              </a:rPr>
              <a:t>. Ma on na celu podkreślanie roli czytania i bibliotek w poprawie jakości życia, edukacji oraz </a:t>
            </a:r>
            <a:r>
              <a:rPr lang="pl-PL" sz="2000" b="1" dirty="0">
                <a:solidFill>
                  <a:srgbClr val="2B5A81"/>
                </a:solidFill>
                <a:latin typeface="Comic Sans MS" panose="030F0702030302020204" pitchFamily="66" charset="0"/>
              </a:rPr>
              <a:t>zwiększanie prestiżu zawodu bibliotekarza i zainteresowania książką szerokich kręgów społeczeństwa. </a:t>
            </a:r>
            <a:endParaRPr lang="pl-PL" sz="1200" b="1" dirty="0">
              <a:solidFill>
                <a:srgbClr val="2B5A81"/>
              </a:solidFill>
              <a:latin typeface="Comic Sans MS" panose="030F0702030302020204" pitchFamily="66" charset="0"/>
            </a:endParaRPr>
          </a:p>
          <a:p>
            <a:endParaRPr lang="pl-PL" sz="1200" dirty="0">
              <a:latin typeface="Comic Sans MS" panose="030F0702030302020204" pitchFamily="66" charset="0"/>
            </a:endParaRPr>
          </a:p>
          <a:p>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pPr marL="0" indent="0">
              <a:buNone/>
            </a:pPr>
            <a:endParaRPr lang="pl-PL" sz="1200" dirty="0" smtClean="0">
              <a:latin typeface="Comic Sans MS" panose="030F0702030302020204" pitchFamily="66" charset="0"/>
            </a:endParaRPr>
          </a:p>
          <a:p>
            <a:pPr marL="0" indent="0">
              <a:buNone/>
            </a:pPr>
            <a:endParaRPr lang="pl-PL" sz="1200" dirty="0">
              <a:latin typeface="Comic Sans MS" panose="030F0702030302020204" pitchFamily="66" charset="0"/>
            </a:endParaRPr>
          </a:p>
          <a:p>
            <a:endParaRPr lang="pl-PL"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068960"/>
            <a:ext cx="2160240" cy="325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755576" y="3284984"/>
            <a:ext cx="4824536" cy="2554545"/>
          </a:xfrm>
          <a:prstGeom prst="rect">
            <a:avLst/>
          </a:prstGeom>
          <a:noFill/>
        </p:spPr>
        <p:txBody>
          <a:bodyPr wrap="square" rtlCol="0">
            <a:spAutoFit/>
          </a:bodyPr>
          <a:lstStyle/>
          <a:p>
            <a:pPr algn="just"/>
            <a:r>
              <a:rPr lang="pl-PL" sz="2000" dirty="0">
                <a:latin typeface="Comic Sans MS" panose="030F0702030302020204" pitchFamily="66" charset="0"/>
              </a:rPr>
              <a:t>Jak co roku organizowany jest </a:t>
            </a:r>
            <a:r>
              <a:rPr lang="pl-PL" sz="2000" b="1" dirty="0">
                <a:latin typeface="Comic Sans MS" panose="030F0702030302020204" pitchFamily="66" charset="0"/>
              </a:rPr>
              <a:t>Konkurs na najlepszy plakat</a:t>
            </a:r>
            <a:r>
              <a:rPr lang="pl-PL" sz="2000" dirty="0">
                <a:latin typeface="Comic Sans MS" panose="030F0702030302020204" pitchFamily="66" charset="0"/>
              </a:rPr>
              <a:t> promujący Tydzień Bibliotek oraz Konkurs na </a:t>
            </a:r>
            <a:r>
              <a:rPr lang="pl-PL" sz="2000" b="1" dirty="0">
                <a:latin typeface="Comic Sans MS" panose="030F0702030302020204" pitchFamily="66" charset="0"/>
              </a:rPr>
              <a:t>najciekawszą inicjatywę</a:t>
            </a:r>
            <a:r>
              <a:rPr lang="pl-PL" sz="2000" dirty="0">
                <a:latin typeface="Comic Sans MS" panose="030F0702030302020204" pitchFamily="66" charset="0"/>
              </a:rPr>
              <a:t>, jedną szczególnie </a:t>
            </a:r>
            <a:r>
              <a:rPr lang="pl-PL" sz="2000" b="1" dirty="0">
                <a:latin typeface="Comic Sans MS" panose="030F0702030302020204" pitchFamily="66" charset="0"/>
              </a:rPr>
              <a:t>pomysłową akcję</a:t>
            </a:r>
            <a:r>
              <a:rPr lang="pl-PL" sz="2000" dirty="0">
                <a:latin typeface="Comic Sans MS" panose="030F0702030302020204" pitchFamily="66" charset="0"/>
              </a:rPr>
              <a:t>, która zostanie przeprowadzona przez bibliotekę w trakcie trwania TB 2014.</a:t>
            </a:r>
          </a:p>
          <a:p>
            <a:pPr algn="just"/>
            <a:endParaRPr lang="pl-PL" sz="2000" dirty="0">
              <a:latin typeface="Comic Sans MS" panose="030F0702030302020204" pitchFamily="66"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20708"/>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266" y="5994406"/>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6209621"/>
            <a:ext cx="3236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76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404664"/>
            <a:ext cx="8280920" cy="5832648"/>
          </a:xfrm>
        </p:spPr>
        <p:txBody>
          <a:bodyPr>
            <a:noAutofit/>
          </a:bodyPr>
          <a:lstStyle/>
          <a:p>
            <a:pPr marL="0" indent="0" algn="just">
              <a:buNone/>
            </a:pPr>
            <a:r>
              <a:rPr lang="pl-PL" sz="2000" dirty="0" smtClean="0">
                <a:solidFill>
                  <a:srgbClr val="407843"/>
                </a:solidFill>
                <a:latin typeface="Comic Sans MS" panose="030F0702030302020204" pitchFamily="66" charset="0"/>
              </a:rPr>
              <a:t>Hasło Tygodnia Bibliotek 2014 nawiązuje do Jubileuszu </a:t>
            </a:r>
            <a:r>
              <a:rPr lang="pl-PL" sz="2000" b="1" dirty="0" smtClean="0">
                <a:solidFill>
                  <a:srgbClr val="407843"/>
                </a:solidFill>
                <a:latin typeface="Comic Sans MS" panose="030F0702030302020204" pitchFamily="66" charset="0"/>
              </a:rPr>
              <a:t>„650 lat w służbie książki”.</a:t>
            </a:r>
            <a:endParaRPr lang="pl-PL" sz="2000" b="1" dirty="0">
              <a:solidFill>
                <a:srgbClr val="407843"/>
              </a:solidFill>
              <a:latin typeface="Comic Sans MS" panose="030F0702030302020204" pitchFamily="66" charset="0"/>
            </a:endParaRPr>
          </a:p>
          <a:p>
            <a:pPr marL="0" indent="0" algn="just">
              <a:buNone/>
            </a:pPr>
            <a:endParaRPr lang="pl-PL" sz="2000" dirty="0" smtClean="0">
              <a:solidFill>
                <a:srgbClr val="407843"/>
              </a:solidFill>
              <a:latin typeface="Comic Sans MS" panose="030F0702030302020204" pitchFamily="66" charset="0"/>
            </a:endParaRPr>
          </a:p>
          <a:p>
            <a:pPr marL="0" indent="0" algn="just">
              <a:buNone/>
            </a:pPr>
            <a:r>
              <a:rPr lang="pl-PL" sz="2000" dirty="0" smtClean="0">
                <a:solidFill>
                  <a:srgbClr val="407843"/>
                </a:solidFill>
                <a:latin typeface="Comic Sans MS" panose="030F0702030302020204" pitchFamily="66" charset="0"/>
              </a:rPr>
              <a:t>Cały </a:t>
            </a:r>
            <a:r>
              <a:rPr lang="pl-PL" sz="2000" dirty="0">
                <a:solidFill>
                  <a:srgbClr val="407843"/>
                </a:solidFill>
                <a:latin typeface="Comic Sans MS" panose="030F0702030302020204" pitchFamily="66" charset="0"/>
              </a:rPr>
              <a:t>rok 2014 ma przebiegać pod znakiem </a:t>
            </a:r>
            <a:r>
              <a:rPr lang="pl-PL" sz="2000" b="1" dirty="0">
                <a:solidFill>
                  <a:srgbClr val="407843"/>
                </a:solidFill>
                <a:latin typeface="Comic Sans MS" panose="030F0702030302020204" pitchFamily="66" charset="0"/>
              </a:rPr>
              <a:t>imprez popularyzujących książkę, czytelnictwo i wiedzę o zawodach związanych z wytwarzaniem i upowszechnianiem książek. </a:t>
            </a:r>
            <a:endParaRPr lang="pl-PL" sz="2000" b="1" dirty="0" smtClean="0">
              <a:solidFill>
                <a:srgbClr val="407843"/>
              </a:solidFill>
              <a:latin typeface="Comic Sans MS" panose="030F0702030302020204" pitchFamily="66" charset="0"/>
            </a:endParaRPr>
          </a:p>
          <a:p>
            <a:pPr marL="0" indent="0" algn="just">
              <a:buNone/>
            </a:pPr>
            <a:endParaRPr lang="pl-PL" sz="2000" dirty="0">
              <a:solidFill>
                <a:srgbClr val="407843"/>
              </a:solidFill>
              <a:latin typeface="Comic Sans MS" panose="030F0702030302020204" pitchFamily="66" charset="0"/>
            </a:endParaRPr>
          </a:p>
          <a:p>
            <a:pPr marL="0" indent="0" algn="just">
              <a:buNone/>
            </a:pPr>
            <a:r>
              <a:rPr lang="pl-PL" sz="2000" dirty="0">
                <a:solidFill>
                  <a:srgbClr val="407843"/>
                </a:solidFill>
                <a:latin typeface="Comic Sans MS" panose="030F0702030302020204" pitchFamily="66" charset="0"/>
              </a:rPr>
              <a:t>Hasło Tygodnia Bibliotek 2014 nawiązuje też do, ogłoszonego przez Ministerstwo Kultury i Dziedzictwa Narodowego, Narodowego Programu Rozwoju Czytelnictwa </a:t>
            </a:r>
            <a:r>
              <a:rPr lang="pl-PL" sz="2000" dirty="0" smtClean="0">
                <a:solidFill>
                  <a:srgbClr val="407843"/>
                </a:solidFill>
                <a:latin typeface="Comic Sans MS" panose="030F0702030302020204" pitchFamily="66" charset="0"/>
              </a:rPr>
              <a:t>2014-2020</a:t>
            </a:r>
            <a:endParaRPr lang="pl-PL" sz="2000" dirty="0">
              <a:solidFill>
                <a:srgbClr val="407843"/>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694" y="4005064"/>
            <a:ext cx="3685580" cy="210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61" y="5949280"/>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85878"/>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27" y="6327190"/>
            <a:ext cx="3236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4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8064896" cy="541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93296"/>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760" y="5961109"/>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6229397"/>
            <a:ext cx="3236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59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063" y="381000"/>
            <a:ext cx="433387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91" y="6045388"/>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962928"/>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543" y="6347013"/>
            <a:ext cx="3236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15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Madra-Szkola2013.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23333" t="25655" r="43031" b="11020"/>
          <a:stretch/>
        </p:blipFill>
        <p:spPr>
          <a:xfrm>
            <a:off x="323528" y="116632"/>
            <a:ext cx="3623442" cy="3672408"/>
          </a:xfrm>
          <a:prstGeom prst="rect">
            <a:avLst/>
          </a:prstGeom>
        </p:spPr>
      </p:pic>
      <p:pic>
        <p:nvPicPr>
          <p:cNvPr id="5" name="Obraz 4" descr="Czytajace szkoły - list do dyrektorów i nauczycieli.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7576" t="13835" r="16212"/>
          <a:stretch/>
        </p:blipFill>
        <p:spPr>
          <a:xfrm>
            <a:off x="4139952" y="1124744"/>
            <a:ext cx="4752528" cy="4608512"/>
          </a:xfrm>
          <a:prstGeom prst="rect">
            <a:avLst/>
          </a:prstGeom>
        </p:spPr>
      </p:pic>
      <p:sp>
        <p:nvSpPr>
          <p:cNvPr id="2" name="Prostokąt 1"/>
          <p:cNvSpPr/>
          <p:nvPr/>
        </p:nvSpPr>
        <p:spPr>
          <a:xfrm>
            <a:off x="2339752" y="6298962"/>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114311"/>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630" y="5968007"/>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695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11560" y="297849"/>
            <a:ext cx="7776864" cy="6247864"/>
          </a:xfrm>
          <a:prstGeom prst="rect">
            <a:avLst/>
          </a:prstGeom>
          <a:noFill/>
        </p:spPr>
        <p:txBody>
          <a:bodyPr wrap="square" rtlCol="0">
            <a:spAutoFit/>
          </a:bodyPr>
          <a:lstStyle/>
          <a:p>
            <a:pPr algn="just"/>
            <a:r>
              <a:rPr lang="pl-PL" sz="2000" b="1" dirty="0">
                <a:solidFill>
                  <a:schemeClr val="accent3">
                    <a:lumMod val="75000"/>
                  </a:schemeClr>
                </a:solidFill>
                <a:latin typeface="Comic Sans MS" panose="030F0702030302020204" pitchFamily="66" charset="0"/>
              </a:rPr>
              <a:t>Codzienne czytanie uczniom </a:t>
            </a:r>
            <a:r>
              <a:rPr lang="pl-PL" sz="2000" dirty="0">
                <a:solidFill>
                  <a:schemeClr val="accent3">
                    <a:lumMod val="75000"/>
                  </a:schemeClr>
                </a:solidFill>
                <a:latin typeface="Comic Sans MS" panose="030F0702030302020204" pitchFamily="66" charset="0"/>
              </a:rPr>
              <a:t>dla przyjemności i chwila rozmowy po lekturze to </a:t>
            </a:r>
            <a:r>
              <a:rPr lang="pl-PL" sz="2000" b="1" dirty="0">
                <a:solidFill>
                  <a:schemeClr val="accent3">
                    <a:lumMod val="75000"/>
                  </a:schemeClr>
                </a:solidFill>
                <a:latin typeface="Comic Sans MS" panose="030F0702030302020204" pitchFamily="66" charset="0"/>
              </a:rPr>
              <a:t>przygotowanie gleby, aby mogła przyjąć ziarno i wydać bogaty plon</a:t>
            </a:r>
            <a:r>
              <a:rPr lang="pl-PL" sz="2000" dirty="0">
                <a:solidFill>
                  <a:schemeClr val="accent3">
                    <a:lumMod val="75000"/>
                  </a:schemeClr>
                </a:solidFill>
                <a:latin typeface="Comic Sans MS" panose="030F0702030302020204" pitchFamily="66" charset="0"/>
              </a:rPr>
              <a:t>. </a:t>
            </a:r>
            <a:endParaRPr lang="pl-PL" sz="2000" dirty="0" smtClean="0">
              <a:solidFill>
                <a:schemeClr val="accent3">
                  <a:lumMod val="75000"/>
                </a:schemeClr>
              </a:solidFill>
              <a:latin typeface="Comic Sans MS" panose="030F0702030302020204" pitchFamily="66" charset="0"/>
            </a:endParaRPr>
          </a:p>
          <a:p>
            <a:pPr algn="just"/>
            <a:endParaRPr lang="pl-PL" sz="2000" dirty="0">
              <a:solidFill>
                <a:schemeClr val="accent3">
                  <a:lumMod val="75000"/>
                </a:schemeClr>
              </a:solidFill>
              <a:latin typeface="Comic Sans MS" panose="030F0702030302020204" pitchFamily="66" charset="0"/>
            </a:endParaRPr>
          </a:p>
          <a:p>
            <a:pPr algn="just"/>
            <a:r>
              <a:rPr lang="pl-PL" sz="2000" dirty="0" smtClean="0">
                <a:solidFill>
                  <a:schemeClr val="accent3">
                    <a:lumMod val="75000"/>
                  </a:schemeClr>
                </a:solidFill>
                <a:latin typeface="Comic Sans MS" panose="030F0702030302020204" pitchFamily="66" charset="0"/>
              </a:rPr>
              <a:t>To </a:t>
            </a:r>
            <a:r>
              <a:rPr lang="pl-PL" sz="2000" dirty="0">
                <a:solidFill>
                  <a:schemeClr val="accent3">
                    <a:lumMod val="75000"/>
                  </a:schemeClr>
                </a:solidFill>
                <a:latin typeface="Comic Sans MS" panose="030F0702030302020204" pitchFamily="66" charset="0"/>
              </a:rPr>
              <a:t>najlepszy sposób, by </a:t>
            </a:r>
            <a:r>
              <a:rPr lang="pl-PL" sz="2000" b="1" dirty="0">
                <a:solidFill>
                  <a:schemeClr val="accent3">
                    <a:lumMod val="75000"/>
                  </a:schemeClr>
                </a:solidFill>
                <a:latin typeface="Comic Sans MS" panose="030F0702030302020204" pitchFamily="66" charset="0"/>
              </a:rPr>
              <a:t>nauczyć ich języka, rozbudzić zainteresowania, zachęcić do nauki, poprawić koncentrację</a:t>
            </a:r>
            <a:r>
              <a:rPr lang="pl-PL" sz="2000" dirty="0">
                <a:solidFill>
                  <a:schemeClr val="accent3">
                    <a:lumMod val="75000"/>
                  </a:schemeClr>
                </a:solidFill>
                <a:latin typeface="Comic Sans MS" panose="030F0702030302020204" pitchFamily="66" charset="0"/>
              </a:rPr>
              <a:t>. </a:t>
            </a:r>
            <a:endParaRPr lang="pl-PL" sz="2000" dirty="0" smtClean="0">
              <a:solidFill>
                <a:schemeClr val="accent3">
                  <a:lumMod val="75000"/>
                </a:schemeClr>
              </a:solidFill>
              <a:latin typeface="Comic Sans MS" panose="030F0702030302020204" pitchFamily="66" charset="0"/>
            </a:endParaRPr>
          </a:p>
          <a:p>
            <a:pPr algn="just"/>
            <a:endParaRPr lang="pl-PL" sz="2000" dirty="0">
              <a:solidFill>
                <a:schemeClr val="accent3">
                  <a:lumMod val="75000"/>
                </a:schemeClr>
              </a:solidFill>
              <a:latin typeface="Comic Sans MS" panose="030F0702030302020204" pitchFamily="66" charset="0"/>
            </a:endParaRPr>
          </a:p>
          <a:p>
            <a:pPr algn="just"/>
            <a:r>
              <a:rPr lang="pl-PL" sz="2000" dirty="0" smtClean="0">
                <a:solidFill>
                  <a:schemeClr val="accent3">
                    <a:lumMod val="75000"/>
                  </a:schemeClr>
                </a:solidFill>
                <a:latin typeface="Comic Sans MS" panose="030F0702030302020204" pitchFamily="66" charset="0"/>
              </a:rPr>
              <a:t>Dodajmy </a:t>
            </a:r>
            <a:r>
              <a:rPr lang="pl-PL" sz="2000" dirty="0">
                <a:solidFill>
                  <a:schemeClr val="accent3">
                    <a:lumMod val="75000"/>
                  </a:schemeClr>
                </a:solidFill>
                <a:latin typeface="Comic Sans MS" panose="030F0702030302020204" pitchFamily="66" charset="0"/>
              </a:rPr>
              <a:t>do tego </a:t>
            </a:r>
            <a:r>
              <a:rPr lang="pl-PL" sz="2000" b="1" dirty="0">
                <a:solidFill>
                  <a:schemeClr val="accent3">
                    <a:lumMod val="75000"/>
                  </a:schemeClr>
                </a:solidFill>
                <a:latin typeface="Comic Sans MS" panose="030F0702030302020204" pitchFamily="66" charset="0"/>
              </a:rPr>
              <a:t>spektakularne zmiany w zachowaniu </a:t>
            </a:r>
            <a:r>
              <a:rPr lang="pl-PL" sz="2000" b="1" dirty="0" smtClean="0">
                <a:solidFill>
                  <a:schemeClr val="accent3">
                    <a:lumMod val="75000"/>
                  </a:schemeClr>
                </a:solidFill>
                <a:latin typeface="Comic Sans MS" panose="030F0702030302020204" pitchFamily="66" charset="0"/>
              </a:rPr>
              <a:t>uczniów</a:t>
            </a:r>
            <a:r>
              <a:rPr lang="pl-PL" sz="2000" dirty="0" smtClean="0">
                <a:solidFill>
                  <a:schemeClr val="accent3">
                    <a:lumMod val="75000"/>
                  </a:schemeClr>
                </a:solidFill>
                <a:latin typeface="Comic Sans MS" panose="030F0702030302020204" pitchFamily="66" charset="0"/>
              </a:rPr>
              <a:t>, </a:t>
            </a:r>
            <a:r>
              <a:rPr lang="pl-PL" sz="2000" dirty="0">
                <a:solidFill>
                  <a:schemeClr val="accent3">
                    <a:lumMod val="75000"/>
                  </a:schemeClr>
                </a:solidFill>
                <a:latin typeface="Comic Sans MS" panose="030F0702030302020204" pitchFamily="66" charset="0"/>
              </a:rPr>
              <a:t>którym nauczyciele codziennie czytają, okazując im w ten sposób troskę i szacunek: </a:t>
            </a:r>
            <a:r>
              <a:rPr lang="pl-PL" sz="2000" b="1" dirty="0">
                <a:solidFill>
                  <a:schemeClr val="accent3">
                    <a:lumMod val="75000"/>
                  </a:schemeClr>
                </a:solidFill>
                <a:latin typeface="Comic Sans MS" panose="030F0702030302020204" pitchFamily="66" charset="0"/>
              </a:rPr>
              <a:t>wyciszenie, większa refleksyjność, poprawa umiejętności społecznych, skłonność do współpracy, więź z nauczycielem i bardziej przyjazne relacje w klasie. </a:t>
            </a:r>
            <a:r>
              <a:rPr lang="pl-PL" sz="2000" b="1" dirty="0" smtClean="0">
                <a:solidFill>
                  <a:schemeClr val="accent3">
                    <a:lumMod val="75000"/>
                  </a:schemeClr>
                </a:solidFill>
                <a:latin typeface="Comic Sans MS" panose="030F0702030302020204" pitchFamily="66" charset="0"/>
              </a:rPr>
              <a:t/>
            </a:r>
            <a:br>
              <a:rPr lang="pl-PL" sz="2000" b="1" dirty="0" smtClean="0">
                <a:solidFill>
                  <a:schemeClr val="accent3">
                    <a:lumMod val="75000"/>
                  </a:schemeClr>
                </a:solidFill>
                <a:latin typeface="Comic Sans MS" panose="030F0702030302020204" pitchFamily="66" charset="0"/>
              </a:rPr>
            </a:br>
            <a:endParaRPr lang="pl-PL" sz="2000" b="1" dirty="0" smtClean="0">
              <a:solidFill>
                <a:schemeClr val="accent3">
                  <a:lumMod val="75000"/>
                </a:schemeClr>
              </a:solidFill>
              <a:latin typeface="Comic Sans MS" panose="030F0702030302020204" pitchFamily="66" charset="0"/>
            </a:endParaRPr>
          </a:p>
          <a:p>
            <a:pPr algn="just"/>
            <a:r>
              <a:rPr lang="pl-PL" sz="2000" dirty="0" smtClean="0">
                <a:solidFill>
                  <a:schemeClr val="accent3">
                    <a:lumMod val="75000"/>
                  </a:schemeClr>
                </a:solidFill>
                <a:latin typeface="Comic Sans MS" panose="030F0702030302020204" pitchFamily="66" charset="0"/>
              </a:rPr>
              <a:t>I </a:t>
            </a:r>
            <a:r>
              <a:rPr lang="pl-PL" sz="2000" dirty="0">
                <a:solidFill>
                  <a:schemeClr val="accent3">
                    <a:lumMod val="75000"/>
                  </a:schemeClr>
                </a:solidFill>
                <a:latin typeface="Comic Sans MS" panose="030F0702030302020204" pitchFamily="66" charset="0"/>
              </a:rPr>
              <a:t>to wszystko </a:t>
            </a:r>
            <a:r>
              <a:rPr lang="pl-PL" sz="2000" b="1" dirty="0">
                <a:solidFill>
                  <a:schemeClr val="accent3">
                    <a:lumMod val="75000"/>
                  </a:schemeClr>
                </a:solidFill>
                <a:latin typeface="Comic Sans MS" panose="030F0702030302020204" pitchFamily="66" charset="0"/>
              </a:rPr>
              <a:t>bez inwestycji w drogi sprzęt czy dodatkowe szkolenia </a:t>
            </a:r>
            <a:r>
              <a:rPr lang="pl-PL" sz="2000" dirty="0">
                <a:solidFill>
                  <a:schemeClr val="accent3">
                    <a:lumMod val="75000"/>
                  </a:schemeClr>
                </a:solidFill>
                <a:latin typeface="Comic Sans MS" panose="030F0702030302020204" pitchFamily="66" charset="0"/>
              </a:rPr>
              <a:t>dla kadry pedagogicznej!</a:t>
            </a:r>
          </a:p>
          <a:p>
            <a:pPr algn="just"/>
            <a:r>
              <a:rPr lang="pl-PL" sz="2000" dirty="0">
                <a:solidFill>
                  <a:schemeClr val="accent3">
                    <a:lumMod val="75000"/>
                  </a:schemeClr>
                </a:solidFill>
                <a:latin typeface="Comic Sans MS" panose="030F0702030302020204" pitchFamily="66" charset="0"/>
              </a:rPr>
              <a:t> </a:t>
            </a:r>
          </a:p>
          <a:p>
            <a:pPr algn="just"/>
            <a:r>
              <a:rPr lang="pl-PL" sz="2000" b="1" dirty="0">
                <a:solidFill>
                  <a:srgbClr val="C00000"/>
                </a:solidFill>
                <a:latin typeface="Comic Sans MS" panose="030F0702030302020204" pitchFamily="66" charset="0"/>
              </a:rPr>
              <a:t>Codzienne czytanie uczniom to najtańsza i najskuteczniejsza metoda podniesienia poziomu szkolnej edukacji i poprawy relacji w szkole.</a:t>
            </a:r>
          </a:p>
          <a:p>
            <a:pPr algn="just"/>
            <a:endParaRPr lang="pl-PL" sz="2000" dirty="0">
              <a:latin typeface="Comic Sans MS" panose="030F0702030302020204" pitchFamily="66" charset="0"/>
            </a:endParaRPr>
          </a:p>
        </p:txBody>
      </p:sp>
      <p:sp>
        <p:nvSpPr>
          <p:cNvPr id="2" name="Prostokąt 1"/>
          <p:cNvSpPr/>
          <p:nvPr/>
        </p:nvSpPr>
        <p:spPr>
          <a:xfrm>
            <a:off x="2285206" y="6178773"/>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154279"/>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06"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679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268760"/>
            <a:ext cx="8003232" cy="3989040"/>
          </a:xfrm>
        </p:spPr>
        <p:txBody>
          <a:bodyPr>
            <a:normAutofit/>
          </a:bodyPr>
          <a:lstStyle/>
          <a:p>
            <a:pPr marL="0" indent="0" algn="just">
              <a:buNone/>
            </a:pPr>
            <a:r>
              <a:rPr lang="pl-PL" sz="2200" dirty="0">
                <a:solidFill>
                  <a:srgbClr val="7030A0"/>
                </a:solidFill>
                <a:latin typeface="Comic Sans MS" panose="030F0702030302020204" pitchFamily="66" charset="0"/>
              </a:rPr>
              <a:t>Jedna z Koordynatorek kampanii czytania, która przez wiele lat prowadziła codzienne czytanie uczniom w swoich klasach, mówi, że nie martwi się o ich przyszłość. </a:t>
            </a:r>
            <a:endParaRPr lang="pl-PL" sz="2200" dirty="0" smtClean="0">
              <a:solidFill>
                <a:srgbClr val="7030A0"/>
              </a:solidFill>
              <a:latin typeface="Comic Sans MS" panose="030F0702030302020204" pitchFamily="66" charset="0"/>
            </a:endParaRPr>
          </a:p>
          <a:p>
            <a:pPr marL="0" indent="0" algn="just">
              <a:buNone/>
            </a:pPr>
            <a:r>
              <a:rPr lang="pl-PL" sz="2200" dirty="0" smtClean="0">
                <a:solidFill>
                  <a:srgbClr val="C00000"/>
                </a:solidFill>
                <a:latin typeface="Comic Sans MS" panose="030F0702030302020204" pitchFamily="66" charset="0"/>
              </a:rPr>
              <a:t>„</a:t>
            </a:r>
            <a:r>
              <a:rPr lang="pl-PL" sz="2200" dirty="0">
                <a:solidFill>
                  <a:srgbClr val="C00000"/>
                </a:solidFill>
                <a:latin typeface="Comic Sans MS" panose="030F0702030302020204" pitchFamily="66" charset="0"/>
              </a:rPr>
              <a:t>Teraz czytam w gazetach o ich osiągnięciach, wygranych konkursach przedmiotowych, nagrodach, jakie otrzymują. Jestem o nich spokojna. Dadzą sobie w życiu radę.”- </a:t>
            </a:r>
            <a:r>
              <a:rPr lang="pl-PL" sz="2200" dirty="0">
                <a:solidFill>
                  <a:srgbClr val="7030A0"/>
                </a:solidFill>
                <a:latin typeface="Comic Sans MS" panose="030F0702030302020204" pitchFamily="66" charset="0"/>
              </a:rPr>
              <a:t>mówi.</a:t>
            </a:r>
          </a:p>
          <a:p>
            <a:pPr marL="0" indent="0" algn="just">
              <a:buNone/>
            </a:pPr>
            <a:r>
              <a:rPr lang="pl-PL" sz="2200" dirty="0">
                <a:solidFill>
                  <a:srgbClr val="7030A0"/>
                </a:solidFill>
                <a:latin typeface="Comic Sans MS" panose="030F0702030302020204" pitchFamily="66" charset="0"/>
              </a:rPr>
              <a:t> </a:t>
            </a:r>
          </a:p>
          <a:p>
            <a:pPr marL="0" indent="0" algn="just">
              <a:buNone/>
            </a:pPr>
            <a:r>
              <a:rPr lang="pl-PL" sz="2200" b="1" dirty="0">
                <a:solidFill>
                  <a:srgbClr val="C00000"/>
                </a:solidFill>
                <a:latin typeface="Comic Sans MS" panose="030F0702030302020204" pitchFamily="66" charset="0"/>
              </a:rPr>
              <a:t>Głośne czytanie wspiera edukacyjną i wychowawczą </a:t>
            </a:r>
            <a:r>
              <a:rPr lang="pl-PL" sz="2200" b="1" dirty="0" smtClean="0">
                <a:solidFill>
                  <a:srgbClr val="C00000"/>
                </a:solidFill>
                <a:latin typeface="Comic Sans MS" panose="030F0702030302020204" pitchFamily="66" charset="0"/>
              </a:rPr>
              <a:t/>
            </a:r>
            <a:br>
              <a:rPr lang="pl-PL" sz="2200" b="1" dirty="0" smtClean="0">
                <a:solidFill>
                  <a:srgbClr val="C00000"/>
                </a:solidFill>
                <a:latin typeface="Comic Sans MS" panose="030F0702030302020204" pitchFamily="66" charset="0"/>
              </a:rPr>
            </a:br>
            <a:r>
              <a:rPr lang="pl-PL" sz="2200" b="1" dirty="0" smtClean="0">
                <a:solidFill>
                  <a:srgbClr val="C00000"/>
                </a:solidFill>
                <a:latin typeface="Comic Sans MS" panose="030F0702030302020204" pitchFamily="66" charset="0"/>
              </a:rPr>
              <a:t>misję </a:t>
            </a:r>
            <a:r>
              <a:rPr lang="pl-PL" sz="2200" b="1" dirty="0">
                <a:solidFill>
                  <a:srgbClr val="C00000"/>
                </a:solidFill>
                <a:latin typeface="Comic Sans MS" panose="030F0702030302020204" pitchFamily="66" charset="0"/>
              </a:rPr>
              <a:t>szkoły!</a:t>
            </a:r>
          </a:p>
          <a:p>
            <a:endParaRPr lang="pl-PL" b="1" dirty="0">
              <a:solidFill>
                <a:srgbClr val="FF0000"/>
              </a:solidFill>
            </a:endParaRPr>
          </a:p>
        </p:txBody>
      </p:sp>
      <p:sp>
        <p:nvSpPr>
          <p:cNvPr id="2" name="Prostokąt 1"/>
          <p:cNvSpPr/>
          <p:nvPr/>
        </p:nvSpPr>
        <p:spPr>
          <a:xfrm>
            <a:off x="2339752" y="6180892"/>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21288"/>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04" y="5909181"/>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6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69977" y="4005064"/>
            <a:ext cx="7920880" cy="2308324"/>
          </a:xfrm>
          <a:prstGeom prst="rect">
            <a:avLst/>
          </a:prstGeom>
        </p:spPr>
        <p:txBody>
          <a:bodyPr wrap="square">
            <a:spAutoFit/>
          </a:bodyPr>
          <a:lstStyle/>
          <a:p>
            <a:pPr algn="just"/>
            <a:r>
              <a:rPr lang="pl-PL" dirty="0" smtClean="0">
                <a:solidFill>
                  <a:srgbClr val="7C2A96"/>
                </a:solidFill>
                <a:latin typeface="Comic Sans MS" panose="030F0702030302020204" pitchFamily="66" charset="0"/>
              </a:rPr>
              <a:t>Celem </a:t>
            </a:r>
            <a:r>
              <a:rPr lang="pl-PL" dirty="0">
                <a:solidFill>
                  <a:srgbClr val="7C2A96"/>
                </a:solidFill>
                <a:latin typeface="Comic Sans MS" panose="030F0702030302020204" pitchFamily="66" charset="0"/>
              </a:rPr>
              <a:t>akcji jest zwrócenie uwagi na </a:t>
            </a:r>
            <a:r>
              <a:rPr lang="pl-PL" b="1" dirty="0">
                <a:solidFill>
                  <a:srgbClr val="7C2A96"/>
                </a:solidFill>
                <a:latin typeface="Comic Sans MS" panose="030F0702030302020204" pitchFamily="66" charset="0"/>
              </a:rPr>
              <a:t>ogromną rolę bibliotek w życiu szkoły, w nauce i rozwijaniu zainteresować czytelniczych</a:t>
            </a:r>
            <a:r>
              <a:rPr lang="pl-PL" dirty="0">
                <a:solidFill>
                  <a:srgbClr val="7C2A96"/>
                </a:solidFill>
                <a:latin typeface="Comic Sans MS" panose="030F0702030302020204" pitchFamily="66" charset="0"/>
              </a:rPr>
              <a:t>. W tym roku tematem przewodnim święta </a:t>
            </a:r>
            <a:r>
              <a:rPr lang="pl-PL" dirty="0" smtClean="0">
                <a:solidFill>
                  <a:srgbClr val="7C2A96"/>
                </a:solidFill>
                <a:latin typeface="Comic Sans MS" panose="030F0702030302020204" pitchFamily="66" charset="0"/>
              </a:rPr>
              <a:t>było </a:t>
            </a:r>
            <a:r>
              <a:rPr lang="pl-PL" dirty="0">
                <a:solidFill>
                  <a:srgbClr val="7C2A96"/>
                </a:solidFill>
                <a:latin typeface="Comic Sans MS" panose="030F0702030302020204" pitchFamily="66" charset="0"/>
              </a:rPr>
              <a:t>hasło</a:t>
            </a:r>
            <a:r>
              <a:rPr lang="pl-PL" dirty="0" smtClean="0">
                <a:solidFill>
                  <a:srgbClr val="7C2A96"/>
                </a:solidFill>
                <a:latin typeface="Comic Sans MS" panose="030F0702030302020204" pitchFamily="66" charset="0"/>
              </a:rPr>
              <a:t>: </a:t>
            </a:r>
            <a:r>
              <a:rPr lang="pl-PL" b="1" dirty="0" smtClean="0">
                <a:solidFill>
                  <a:srgbClr val="7C2A96"/>
                </a:solidFill>
                <a:latin typeface="Comic Sans MS" panose="030F0702030302020204" pitchFamily="66" charset="0"/>
              </a:rPr>
              <a:t>„Biblioteki szkolne – bramy do </a:t>
            </a:r>
            <a:r>
              <a:rPr lang="pl-PL" b="1" dirty="0">
                <a:solidFill>
                  <a:srgbClr val="7C2A96"/>
                </a:solidFill>
                <a:latin typeface="Comic Sans MS" panose="030F0702030302020204" pitchFamily="66" charset="0"/>
              </a:rPr>
              <a:t>raju”. </a:t>
            </a:r>
            <a:endParaRPr lang="pl-PL" b="1" dirty="0" smtClean="0">
              <a:solidFill>
                <a:srgbClr val="7C2A96"/>
              </a:solidFill>
              <a:latin typeface="Comic Sans MS" panose="030F0702030302020204" pitchFamily="66" charset="0"/>
            </a:endParaRPr>
          </a:p>
          <a:p>
            <a:pPr algn="just"/>
            <a:r>
              <a:rPr lang="pl-PL" dirty="0" smtClean="0">
                <a:solidFill>
                  <a:srgbClr val="7C2A96"/>
                </a:solidFill>
                <a:latin typeface="Comic Sans MS" panose="030F0702030302020204" pitchFamily="66" charset="0"/>
              </a:rPr>
              <a:t>Święto </a:t>
            </a:r>
            <a:r>
              <a:rPr lang="pl-PL" dirty="0">
                <a:solidFill>
                  <a:srgbClr val="7C2A96"/>
                </a:solidFill>
                <a:latin typeface="Comic Sans MS" panose="030F0702030302020204" pitchFamily="66" charset="0"/>
              </a:rPr>
              <a:t>zostało ustanowione przez Międzynarodowe Stowarzyszenie Bibliotekarstwa </a:t>
            </a:r>
            <a:r>
              <a:rPr lang="pl-PL" dirty="0" smtClean="0">
                <a:solidFill>
                  <a:srgbClr val="7C2A96"/>
                </a:solidFill>
                <a:latin typeface="Comic Sans MS" panose="030F0702030302020204" pitchFamily="66" charset="0"/>
              </a:rPr>
              <a:t>Szkolnego.</a:t>
            </a:r>
          </a:p>
          <a:p>
            <a:pPr algn="just"/>
            <a:r>
              <a:rPr lang="pl-PL" dirty="0">
                <a:solidFill>
                  <a:srgbClr val="7C2A96"/>
                </a:solidFill>
                <a:latin typeface="Comic Sans MS" panose="030F0702030302020204" pitchFamily="66" charset="0"/>
              </a:rPr>
              <a:t>Różnorodne inspiracje do świętowania można znaleźć w numerach „Biblioteki w Szkole</a:t>
            </a:r>
            <a:r>
              <a:rPr lang="pl-PL" dirty="0" smtClean="0">
                <a:solidFill>
                  <a:srgbClr val="7C2A96"/>
                </a:solidFill>
                <a:latin typeface="Comic Sans MS" panose="030F0702030302020204" pitchFamily="66" charset="0"/>
              </a:rPr>
              <a:t>”.</a:t>
            </a:r>
            <a:endParaRPr lang="pl-PL" dirty="0">
              <a:solidFill>
                <a:srgbClr val="7C2A96"/>
              </a:solidFill>
              <a:latin typeface="Comic Sans MS" panose="030F0702030302020204" pitchFamily="66" charset="0"/>
            </a:endParaRPr>
          </a:p>
        </p:txBody>
      </p:sp>
      <p:pic>
        <p:nvPicPr>
          <p:cNvPr id="3" name="Obraz 2" descr="Październik - Międzynarodowy Miesiąc Bibliotek Szkolnych - Mozilla Firefox"/>
          <p:cNvPicPr>
            <a:picLocks noChangeAspect="1"/>
          </p:cNvPicPr>
          <p:nvPr/>
        </p:nvPicPr>
        <p:blipFill rotWithShape="1">
          <a:blip r:embed="rId2">
            <a:extLst>
              <a:ext uri="{28A0092B-C50C-407E-A947-70E740481C1C}">
                <a14:useLocalDpi xmlns:a14="http://schemas.microsoft.com/office/drawing/2010/main" val="0"/>
              </a:ext>
            </a:extLst>
          </a:blip>
          <a:srcRect l="2572" t="18798" r="41857" b="5287"/>
          <a:stretch/>
        </p:blipFill>
        <p:spPr>
          <a:xfrm>
            <a:off x="1943708" y="260648"/>
            <a:ext cx="4644516" cy="3538721"/>
          </a:xfrm>
          <a:prstGeom prst="rect">
            <a:avLst/>
          </a:prstGeom>
        </p:spPr>
      </p:pic>
      <p:sp>
        <p:nvSpPr>
          <p:cNvPr id="2" name="Prostokąt 1"/>
          <p:cNvSpPr/>
          <p:nvPr/>
        </p:nvSpPr>
        <p:spPr>
          <a:xfrm>
            <a:off x="2244417" y="6180892"/>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84" y="6180892"/>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6021288"/>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16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4437112"/>
            <a:ext cx="7776864" cy="1368152"/>
          </a:xfrm>
        </p:spPr>
        <p:txBody>
          <a:bodyPr>
            <a:normAutofit fontScale="25000" lnSpcReduction="20000"/>
          </a:bodyPr>
          <a:lstStyle/>
          <a:p>
            <a:pPr marL="0" indent="0" algn="just">
              <a:buNone/>
            </a:pPr>
            <a:endParaRPr lang="pl-PL" sz="2200" dirty="0" smtClean="0">
              <a:latin typeface="Comic Sans MS" panose="030F0702030302020204" pitchFamily="66" charset="0"/>
            </a:endParaRPr>
          </a:p>
          <a:p>
            <a:pPr marL="0" indent="0" algn="just">
              <a:buNone/>
            </a:pPr>
            <a:r>
              <a:rPr lang="pl-PL" sz="8800" b="1" dirty="0" smtClean="0">
                <a:solidFill>
                  <a:srgbClr val="0070C0"/>
                </a:solidFill>
                <a:latin typeface="Comic Sans MS" panose="030F0702030302020204" pitchFamily="66" charset="0"/>
              </a:rPr>
              <a:t>Światowy </a:t>
            </a:r>
            <a:r>
              <a:rPr lang="pl-PL" sz="8800" b="1" dirty="0">
                <a:solidFill>
                  <a:srgbClr val="0070C0"/>
                </a:solidFill>
                <a:latin typeface="Comic Sans MS" panose="030F0702030302020204" pitchFamily="66" charset="0"/>
              </a:rPr>
              <a:t>Dzień Książki i Praw Autorskich </a:t>
            </a:r>
            <a:r>
              <a:rPr lang="pl-PL" sz="8800" b="1" dirty="0" smtClean="0">
                <a:solidFill>
                  <a:srgbClr val="0070C0"/>
                </a:solidFill>
                <a:latin typeface="Comic Sans MS" panose="030F0702030302020204" pitchFamily="66" charset="0"/>
              </a:rPr>
              <a:t>obchodzone </a:t>
            </a:r>
            <a:br>
              <a:rPr lang="pl-PL" sz="8800" b="1" dirty="0" smtClean="0">
                <a:solidFill>
                  <a:srgbClr val="0070C0"/>
                </a:solidFill>
                <a:latin typeface="Comic Sans MS" panose="030F0702030302020204" pitchFamily="66" charset="0"/>
              </a:rPr>
            </a:br>
            <a:r>
              <a:rPr lang="pl-PL" sz="8800" b="1" dirty="0" smtClean="0">
                <a:solidFill>
                  <a:srgbClr val="0070C0"/>
                </a:solidFill>
                <a:latin typeface="Comic Sans MS" panose="030F0702030302020204" pitchFamily="66" charset="0"/>
              </a:rPr>
              <a:t>23 </a:t>
            </a:r>
            <a:r>
              <a:rPr lang="pl-PL" sz="8800" b="1" dirty="0">
                <a:solidFill>
                  <a:srgbClr val="0070C0"/>
                </a:solidFill>
                <a:latin typeface="Comic Sans MS" panose="030F0702030302020204" pitchFamily="66" charset="0"/>
              </a:rPr>
              <a:t>kwietnia </a:t>
            </a:r>
            <a:r>
              <a:rPr lang="pl-PL" sz="8800" dirty="0">
                <a:solidFill>
                  <a:srgbClr val="0070C0"/>
                </a:solidFill>
                <a:latin typeface="Comic Sans MS" panose="030F0702030302020204" pitchFamily="66" charset="0"/>
              </a:rPr>
              <a:t>– doroczne święto </a:t>
            </a:r>
            <a:r>
              <a:rPr lang="pl-PL" sz="8800" dirty="0" smtClean="0">
                <a:solidFill>
                  <a:srgbClr val="0070C0"/>
                </a:solidFill>
                <a:latin typeface="Comic Sans MS" panose="030F0702030302020204" pitchFamily="66" charset="0"/>
              </a:rPr>
              <a:t>ustanowione </a:t>
            </a:r>
            <a:r>
              <a:rPr lang="pl-PL" sz="8800" dirty="0">
                <a:solidFill>
                  <a:srgbClr val="0070C0"/>
                </a:solidFill>
                <a:latin typeface="Comic Sans MS" panose="030F0702030302020204" pitchFamily="66" charset="0"/>
              </a:rPr>
              <a:t>w 1995 roku przez UNESCO </a:t>
            </a:r>
            <a:r>
              <a:rPr lang="pl-PL" sz="8800" dirty="0" smtClean="0">
                <a:solidFill>
                  <a:srgbClr val="0070C0"/>
                </a:solidFill>
                <a:latin typeface="Comic Sans MS" panose="030F0702030302020204" pitchFamily="66" charset="0"/>
              </a:rPr>
              <a:t>mające </a:t>
            </a:r>
            <a:r>
              <a:rPr lang="pl-PL" sz="8800" dirty="0">
                <a:solidFill>
                  <a:srgbClr val="0070C0"/>
                </a:solidFill>
                <a:latin typeface="Comic Sans MS" panose="030F0702030302020204" pitchFamily="66" charset="0"/>
              </a:rPr>
              <a:t>na celu </a:t>
            </a:r>
            <a:r>
              <a:rPr lang="pl-PL" sz="8800" dirty="0">
                <a:solidFill>
                  <a:srgbClr val="C00000"/>
                </a:solidFill>
                <a:latin typeface="Comic Sans MS" panose="030F0702030302020204" pitchFamily="66" charset="0"/>
              </a:rPr>
              <a:t>promocję czytelnictwa, edytorstwa i ochronę własności intelektualnej prawem autorskim.</a:t>
            </a:r>
          </a:p>
          <a:p>
            <a:pPr algn="just"/>
            <a:endParaRPr lang="pl-PL" sz="8800" dirty="0">
              <a:latin typeface="Comic Sans MS" panose="030F0702030302020204" pitchFamily="66" charset="0"/>
            </a:endParaRPr>
          </a:p>
        </p:txBody>
      </p:sp>
      <p:pic>
        <p:nvPicPr>
          <p:cNvPr id="4" name="Obraz 3" descr="Światowy Dzień Książki - Mozilla Firefox"/>
          <p:cNvPicPr>
            <a:picLocks noChangeAspect="1"/>
          </p:cNvPicPr>
          <p:nvPr/>
        </p:nvPicPr>
        <p:blipFill rotWithShape="1">
          <a:blip r:embed="rId2">
            <a:extLst>
              <a:ext uri="{28A0092B-C50C-407E-A947-70E740481C1C}">
                <a14:useLocalDpi xmlns:a14="http://schemas.microsoft.com/office/drawing/2010/main" val="0"/>
              </a:ext>
            </a:extLst>
          </a:blip>
          <a:srcRect l="11999" t="18290" r="13143"/>
          <a:stretch/>
        </p:blipFill>
        <p:spPr>
          <a:xfrm>
            <a:off x="899592" y="188640"/>
            <a:ext cx="6844937" cy="4022348"/>
          </a:xfrm>
          <a:prstGeom prst="rect">
            <a:avLst/>
          </a:prstGeom>
        </p:spPr>
      </p:pic>
      <p:sp>
        <p:nvSpPr>
          <p:cNvPr id="2" name="Prostokąt 1"/>
          <p:cNvSpPr/>
          <p:nvPr/>
        </p:nvSpPr>
        <p:spPr>
          <a:xfrm>
            <a:off x="2286000" y="6041750"/>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021288"/>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94661"/>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50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88640"/>
            <a:ext cx="8363272" cy="5069160"/>
          </a:xfrm>
        </p:spPr>
        <p:txBody>
          <a:bodyPr>
            <a:noAutofit/>
          </a:bodyPr>
          <a:lstStyle/>
          <a:p>
            <a:pPr marL="0" indent="0" algn="just">
              <a:buNone/>
            </a:pPr>
            <a:r>
              <a:rPr lang="pl-PL" sz="2000" dirty="0" smtClean="0">
                <a:latin typeface="Comic Sans MS" panose="030F0702030302020204" pitchFamily="66" charset="0"/>
              </a:rPr>
              <a:t>Z okazji Światowego Dnia Książki największy w Polsce opiniotwórczym serwisem książkowy organizował konkurs, w którym główną nagrodą jest pakiet 23 książek. Jeżeli uczestnicy uważają, że czytanie to więcej niż przewracanie kartek i śledzenie losów bohaterów mają pokazać czym dla nich jest...</a:t>
            </a:r>
          </a:p>
          <a:p>
            <a:pPr marL="0" indent="0" algn="just">
              <a:buNone/>
            </a:pPr>
            <a:endParaRPr lang="pl-PL" sz="2000" dirty="0" smtClean="0">
              <a:latin typeface="Comic Sans MS" panose="030F0702030302020204" pitchFamily="66" charset="0"/>
            </a:endParaRPr>
          </a:p>
          <a:p>
            <a:pPr marL="0" indent="0" algn="just">
              <a:buNone/>
            </a:pPr>
            <a:endParaRPr lang="pl-PL" sz="2000" dirty="0" smtClean="0">
              <a:latin typeface="Comic Sans MS" panose="030F0702030302020204" pitchFamily="66" charset="0"/>
            </a:endParaRPr>
          </a:p>
          <a:p>
            <a:pPr marL="0" indent="0" algn="just">
              <a:buNone/>
            </a:pPr>
            <a:endParaRPr lang="pl-PL" sz="2000" dirty="0" smtClean="0">
              <a:latin typeface="Comic Sans MS" panose="030F0702030302020204" pitchFamily="66" charset="0"/>
            </a:endParaRPr>
          </a:p>
          <a:p>
            <a:pPr marL="0" indent="0" algn="just">
              <a:buNone/>
            </a:pPr>
            <a:endParaRPr lang="pl-PL" sz="2000" dirty="0" smtClean="0">
              <a:latin typeface="Comic Sans MS" panose="030F0702030302020204" pitchFamily="66" charset="0"/>
            </a:endParaRPr>
          </a:p>
          <a:p>
            <a:pPr marL="0" indent="0" algn="just">
              <a:buNone/>
            </a:pPr>
            <a:endParaRPr lang="pl-PL" sz="2000" dirty="0">
              <a:latin typeface="Comic Sans MS" panose="030F0702030302020204" pitchFamily="66" charset="0"/>
            </a:endParaRPr>
          </a:p>
          <a:p>
            <a:pPr marL="0" indent="0" algn="just">
              <a:buNone/>
            </a:pPr>
            <a:endParaRPr lang="pl-PL" sz="2000" dirty="0" smtClean="0">
              <a:latin typeface="Comic Sans MS" panose="030F0702030302020204" pitchFamily="66" charset="0"/>
            </a:endParaRPr>
          </a:p>
          <a:p>
            <a:pPr marL="0" indent="0" algn="just">
              <a:buNone/>
            </a:pPr>
            <a:r>
              <a:rPr lang="pl-PL" sz="2000" b="1" dirty="0" smtClean="0">
                <a:latin typeface="Comic Sans MS" panose="030F0702030302020204" pitchFamily="66" charset="0"/>
              </a:rPr>
              <a:t>„Lubimy czytać” </a:t>
            </a:r>
            <a:r>
              <a:rPr lang="pl-PL" sz="2000" dirty="0" smtClean="0">
                <a:latin typeface="Comic Sans MS" panose="030F0702030302020204" pitchFamily="66" charset="0"/>
              </a:rPr>
              <a:t>to serwis , gdzie czytelnicy dyskutują, komentują aktualności ze świata książki, zawierają znajomości, kierując się literackim gustem, przeczesują imponującą bazę książek, dodając wybrane pozycje na półki swoich internetowych biblioteczek, piszą recenzje, śledzą nowości wydawnicze i informacje o ulubionych autorach, a przede wszystkim, wbrew ogłoszonemu w naszym kraju kryzysowi czytelnictwa... pochłaniają i kupują książki.</a:t>
            </a:r>
          </a:p>
          <a:p>
            <a:pPr algn="just"/>
            <a:endParaRPr lang="pl-PL" sz="2000" dirty="0">
              <a:latin typeface="Comic Sans MS" panose="030F0702030302020204"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511" y="1844824"/>
            <a:ext cx="3593649" cy="208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224715" y="6186319"/>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86319"/>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9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219256" cy="4997152"/>
          </a:xfrm>
        </p:spPr>
        <p:txBody>
          <a:bodyPr/>
          <a:lstStyle/>
          <a:p>
            <a:pPr marL="0" indent="0">
              <a:buNone/>
            </a:pPr>
            <a:r>
              <a:rPr lang="pl-PL" sz="2200" dirty="0" smtClean="0">
                <a:latin typeface="Comic Sans MS" panose="030F0702030302020204" pitchFamily="66" charset="0"/>
              </a:rPr>
              <a:t>Autorzy serwisu uważają, że czytając wychodzi się </a:t>
            </a:r>
            <a:r>
              <a:rPr lang="pl-PL" sz="2200" dirty="0">
                <a:latin typeface="Comic Sans MS" panose="030F0702030302020204" pitchFamily="66" charset="0"/>
              </a:rPr>
              <a:t>poza ramy, </a:t>
            </a:r>
            <a:r>
              <a:rPr lang="pl-PL" sz="2200" dirty="0" smtClean="0">
                <a:latin typeface="Comic Sans MS" panose="030F0702030302020204" pitchFamily="66" charset="0"/>
              </a:rPr>
              <a:t>dlatego też do udziału w akcji zaprosiły grafika Grzegorza Sikorę.</a:t>
            </a:r>
            <a:endParaRPr lang="pl-PL" sz="2200" dirty="0">
              <a:latin typeface="Comic Sans MS" panose="030F0702030302020204" pitchFamily="66" charset="0"/>
            </a:endParaRPr>
          </a:p>
          <a:p>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744416" cy="437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008" y="1484784"/>
            <a:ext cx="3528391" cy="437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2267100" y="6180892"/>
            <a:ext cx="4572000" cy="677108"/>
          </a:xfrm>
          <a:prstGeom prst="rect">
            <a:avLst/>
          </a:prstGeom>
        </p:spPr>
        <p:txBody>
          <a:bodyPr>
            <a:spAutoFit/>
          </a:bodyPr>
          <a:lstStyle/>
          <a:p>
            <a:pPr algn="ctr"/>
            <a:r>
              <a:rPr lang="pl-PL" sz="1000" dirty="0" smtClean="0"/>
              <a:t>Projekt współfinansowany przez Unię Europejską w ramach </a:t>
            </a:r>
          </a:p>
          <a:p>
            <a:pPr algn="ctr"/>
            <a:r>
              <a:rPr lang="pl-PL" sz="1000" dirty="0" smtClean="0"/>
              <a:t>Europejskiego Funduszu Społecznego</a:t>
            </a:r>
          </a:p>
          <a:p>
            <a:endParaRPr lang="pl-PL"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16" y="6079333"/>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100" y="5999958"/>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92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28" y="799511"/>
            <a:ext cx="3917856" cy="455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878" y="799511"/>
            <a:ext cx="3905693" cy="455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070006"/>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288"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421" y="6290592"/>
            <a:ext cx="3236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671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Termiczny</Template>
  <TotalTime>10251</TotalTime>
  <Words>637</Words>
  <Application>Microsoft Office PowerPoint</Application>
  <PresentationFormat>Pokaz na ekranie (4:3)</PresentationFormat>
  <Paragraphs>66</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Thermal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Działania promujące czytelnictwo wśród uczniów</dc:title>
  <dc:creator>Małgorzata Mianowany</dc:creator>
  <cp:lastModifiedBy>PC</cp:lastModifiedBy>
  <cp:revision>249</cp:revision>
  <dcterms:created xsi:type="dcterms:W3CDTF">2014-01-11T22:51:56Z</dcterms:created>
  <dcterms:modified xsi:type="dcterms:W3CDTF">2014-03-21T12:44:41Z</dcterms:modified>
</cp:coreProperties>
</file>